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notesSlides/notesSlide1.xml" ContentType="application/vnd.openxmlformats-officedocument.presentationml.notesSlid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notesSlides/notesSlide2.xml" ContentType="application/vnd.openxmlformats-officedocument.presentationml.notesSlide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5"/>
  </p:notesMasterIdLst>
  <p:handoutMasterIdLst>
    <p:handoutMasterId r:id="rId6"/>
  </p:handoutMasterIdLst>
  <p:sldIdLst>
    <p:sldId id="264" r:id="rId2"/>
    <p:sldId id="1679" r:id="rId3"/>
    <p:sldId id="1680" r:id="rId4"/>
  </p:sldIdLst>
  <p:sldSz cx="15122525" cy="10693400"/>
  <p:notesSz cx="7099300" cy="10234613"/>
  <p:custShowLst>
    <p:custShow name="Diaporama personnalisé 1" id="0">
      <p:sldLst/>
    </p:custShow>
  </p:custShowLst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1pPr>
    <a:lvl2pPr marL="736600" indent="-279400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2pPr>
    <a:lvl3pPr marL="1474788" indent="-5603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3pPr>
    <a:lvl4pPr marL="2211388" indent="-839788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4pPr>
    <a:lvl5pPr marL="2949575" indent="-1120775" algn="l" rtl="0" eaLnBrk="0" fontAlgn="base" hangingPunct="0">
      <a:spcBef>
        <a:spcPct val="0"/>
      </a:spcBef>
      <a:spcAft>
        <a:spcPct val="0"/>
      </a:spcAft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5pPr>
    <a:lvl6pPr marL="22860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6pPr>
    <a:lvl7pPr marL="27432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7pPr>
    <a:lvl8pPr marL="32004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8pPr>
    <a:lvl9pPr marL="3657600" algn="l" defTabSz="914400" rtl="0" eaLnBrk="1" latinLnBrk="0" hangingPunct="1">
      <a:defRPr sz="3900" kern="1200">
        <a:solidFill>
          <a:schemeClr val="tx1"/>
        </a:solidFill>
        <a:latin typeface="Arial" panose="020B0604020202020204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946">
          <p15:clr>
            <a:srgbClr val="A4A3A4"/>
          </p15:clr>
        </p15:guide>
        <p15:guide id="2" orient="horz" pos="6287">
          <p15:clr>
            <a:srgbClr val="A4A3A4"/>
          </p15:clr>
        </p15:guide>
        <p15:guide id="3" orient="horz" pos="1348">
          <p15:clr>
            <a:srgbClr val="A4A3A4"/>
          </p15:clr>
        </p15:guide>
        <p15:guide id="4" orient="horz" pos="2020">
          <p15:clr>
            <a:srgbClr val="A4A3A4"/>
          </p15:clr>
        </p15:guide>
        <p15:guide id="5" orient="horz" pos="253">
          <p15:clr>
            <a:srgbClr val="A4A3A4"/>
          </p15:clr>
        </p15:guide>
        <p15:guide id="6" orient="horz" pos="449">
          <p15:clr>
            <a:srgbClr val="A4A3A4"/>
          </p15:clr>
        </p15:guide>
        <p15:guide id="7" orient="horz" pos="6511">
          <p15:clr>
            <a:srgbClr val="A4A3A4"/>
          </p15:clr>
        </p15:guide>
        <p15:guide id="8" orient="horz" pos="5988">
          <p15:clr>
            <a:srgbClr val="A4A3A4"/>
          </p15:clr>
        </p15:guide>
        <p15:guide id="9" pos="4763">
          <p15:clr>
            <a:srgbClr val="A4A3A4"/>
          </p15:clr>
        </p15:guide>
        <p15:guide id="10" pos="6033">
          <p15:clr>
            <a:srgbClr val="A4A3A4"/>
          </p15:clr>
        </p15:guide>
        <p15:guide id="11" pos="1429">
          <p15:clr>
            <a:srgbClr val="A4A3A4"/>
          </p15:clr>
        </p15:guide>
        <p15:guide id="12" pos="318">
          <p15:clr>
            <a:srgbClr val="A4A3A4"/>
          </p15:clr>
        </p15:guide>
        <p15:guide id="13" pos="9208">
          <p15:clr>
            <a:srgbClr val="A4A3A4"/>
          </p15:clr>
        </p15:guide>
        <p15:guide id="14" pos="555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222" userDrawn="1">
          <p15:clr>
            <a:srgbClr val="A4A3A4"/>
          </p15:clr>
        </p15:guide>
        <p15:guide id="2" pos="2236" userDrawn="1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Chloé DUBOST" initials="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80"/>
    <a:srgbClr val="80C535"/>
    <a:srgbClr val="EC6352"/>
    <a:srgbClr val="770019"/>
    <a:srgbClr val="E7E1E3"/>
    <a:srgbClr val="CC3300"/>
    <a:srgbClr val="FFCCCC"/>
    <a:srgbClr val="FFCCFF"/>
  </p:clrMru>
  <p:extLst>
    <p:ext uri="{E76CE94A-603C-4142-B9EB-6D1370010A27}">
      <p14:discardImageEditData xmlns:p14="http://schemas.microsoft.com/office/powerpoint/2010/main" val="1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73A0DAA-6AF3-43AB-8588-CEC1D06C72B9}" styleName="Style moyen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5AB1C69-6EDB-4FF4-983F-18BD219EF322}" styleName="Style moyen 2 - Accentuation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503" autoAdjust="0"/>
    <p:restoredTop sz="96357" autoAdjust="0"/>
  </p:normalViewPr>
  <p:slideViewPr>
    <p:cSldViewPr>
      <p:cViewPr varScale="1">
        <p:scale>
          <a:sx n="98" d="100"/>
          <a:sy n="98" d="100"/>
        </p:scale>
        <p:origin x="1608" y="78"/>
      </p:cViewPr>
      <p:guideLst>
        <p:guide orient="horz" pos="1946"/>
        <p:guide orient="horz" pos="6287"/>
        <p:guide orient="horz" pos="1348"/>
        <p:guide orient="horz" pos="2020"/>
        <p:guide orient="horz" pos="253"/>
        <p:guide orient="horz" pos="449"/>
        <p:guide orient="horz" pos="6511"/>
        <p:guide orient="horz" pos="5988"/>
        <p:guide pos="4763"/>
        <p:guide pos="6033"/>
        <p:guide pos="1429"/>
        <p:guide pos="318"/>
        <p:guide pos="9208"/>
        <p:guide pos="5557"/>
      </p:guideLst>
    </p:cSldViewPr>
  </p:slideViewPr>
  <p:outlineViewPr>
    <p:cViewPr>
      <p:scale>
        <a:sx n="33" d="100"/>
        <a:sy n="33" d="100"/>
      </p:scale>
      <p:origin x="0" y="0"/>
    </p:cViewPr>
    <p:sldLst>
      <p:sld r:id="rId1" collapse="1"/>
      <p:sld r:id="rId2" collapse="1"/>
      <p:sld r:id="rId3" collapse="1"/>
    </p:sldLst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54" d="100"/>
          <a:sy n="54" d="100"/>
        </p:scale>
        <p:origin x="3966" y="102"/>
      </p:cViewPr>
      <p:guideLst>
        <p:guide orient="horz" pos="3222"/>
        <p:guide pos="223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commentAuthors" Target="commentAuthor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11" Type="http://schemas.openxmlformats.org/officeDocument/2006/relationships/tableStyles" Target="tableStyles.xml"/><Relationship Id="rId5" Type="http://schemas.openxmlformats.org/officeDocument/2006/relationships/notesMaster" Target="notesMasters/notesMaster1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_rels/viewProps.xml.rels><?xml version="1.0" encoding="UTF-8" standalone="yes"?>
<Relationships xmlns="http://schemas.openxmlformats.org/package/2006/relationships"><Relationship Id="rId3" Type="http://schemas.openxmlformats.org/officeDocument/2006/relationships/slide" Target="slides/slide3.xml"/><Relationship Id="rId2" Type="http://schemas.openxmlformats.org/officeDocument/2006/relationships/slide" Target="slides/slide2.xml"/><Relationship Id="rId1" Type="http://schemas.openxmlformats.org/officeDocument/2006/relationships/slide" Target="slides/slid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>
            <a:extLst>
              <a:ext uri="{FF2B5EF4-FFF2-40B4-BE49-F238E27FC236}">
                <a16:creationId xmlns:a16="http://schemas.microsoft.com/office/drawing/2014/main" id="{8A7C0DC2-6541-B7ED-99F2-9AC2C99F39A8}"/>
              </a:ext>
            </a:extLst>
          </p:cNvPr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3075644" cy="5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2" tIns="47636" rIns="95272" bIns="47636" numCol="1" anchor="t" anchorCtr="0" compatLnSpc="1">
            <a:prstTxWarp prst="textNoShape">
              <a:avLst/>
            </a:prstTxWarp>
          </a:bodyPr>
          <a:lstStyle>
            <a:lvl1pPr algn="l" defTabSz="951987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19" name="Rectangle 3">
            <a:extLst>
              <a:ext uri="{FF2B5EF4-FFF2-40B4-BE49-F238E27FC236}">
                <a16:creationId xmlns:a16="http://schemas.microsoft.com/office/drawing/2014/main" id="{E9D4CF3C-470D-800E-B1E8-7932BC25EC29}"/>
              </a:ext>
            </a:extLst>
          </p:cNvPr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4023656" y="0"/>
            <a:ext cx="3075644" cy="5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2" tIns="47636" rIns="95272" bIns="47636" numCol="1" anchor="t" anchorCtr="0" compatLnSpc="1">
            <a:prstTxWarp prst="textNoShape">
              <a:avLst/>
            </a:prstTxWarp>
          </a:bodyPr>
          <a:lstStyle>
            <a:lvl1pPr algn="r" defTabSz="951987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0" name="Rectangle 4">
            <a:extLst>
              <a:ext uri="{FF2B5EF4-FFF2-40B4-BE49-F238E27FC236}">
                <a16:creationId xmlns:a16="http://schemas.microsoft.com/office/drawing/2014/main" id="{6B7D7210-8054-FB9C-6A62-6C7C550FC05E}"/>
              </a:ext>
            </a:extLst>
          </p:cNvPr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721920"/>
            <a:ext cx="3075644" cy="5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2" tIns="47636" rIns="95272" bIns="47636" numCol="1" anchor="b" anchorCtr="0" compatLnSpc="1">
            <a:prstTxWarp prst="textNoShape">
              <a:avLst/>
            </a:prstTxWarp>
          </a:bodyPr>
          <a:lstStyle>
            <a:lvl1pPr algn="l" defTabSz="951987" eaLnBrk="1" hangingPunct="1">
              <a:defRPr sz="1200">
                <a:latin typeface="Times New Roman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221" name="Rectangle 5">
            <a:extLst>
              <a:ext uri="{FF2B5EF4-FFF2-40B4-BE49-F238E27FC236}">
                <a16:creationId xmlns:a16="http://schemas.microsoft.com/office/drawing/2014/main" id="{1C9C953D-27E6-8083-FF84-88330C660480}"/>
              </a:ext>
            </a:extLst>
          </p:cNvPr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4023656" y="9721920"/>
            <a:ext cx="3075644" cy="5126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5272" tIns="47636" rIns="95272" bIns="47636" numCol="1" anchor="b" anchorCtr="0" compatLnSpc="1">
            <a:prstTxWarp prst="textNoShape">
              <a:avLst/>
            </a:prstTxWarp>
          </a:bodyPr>
          <a:lstStyle>
            <a:lvl1pPr algn="r" defTabSz="951852" eaLnBrk="1" hangingPunct="1">
              <a:defRPr sz="1200">
                <a:latin typeface="Times New Roman" panose="02020603050405020304" pitchFamily="18" charset="0"/>
              </a:defRPr>
            </a:lvl1pPr>
          </a:lstStyle>
          <a:p>
            <a:pPr>
              <a:defRPr/>
            </a:pPr>
            <a:fld id="{5DB28664-A32D-4E6C-8072-5C72F2F99A36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>
            <a:extLst>
              <a:ext uri="{FF2B5EF4-FFF2-40B4-BE49-F238E27FC236}">
                <a16:creationId xmlns:a16="http://schemas.microsoft.com/office/drawing/2014/main" id="{1DA8D10D-99A5-72B4-4A09-4BAF9C9FC00A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6779" cy="512693"/>
          </a:xfrm>
          <a:prstGeom prst="rect">
            <a:avLst/>
          </a:prstGeom>
        </p:spPr>
        <p:txBody>
          <a:bodyPr vert="horz" lIns="65270" tIns="32635" rIns="65270" bIns="32635" rtlCol="0"/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>
            <a:extLst>
              <a:ext uri="{FF2B5EF4-FFF2-40B4-BE49-F238E27FC236}">
                <a16:creationId xmlns:a16="http://schemas.microsoft.com/office/drawing/2014/main" id="{BB44C647-9B40-50D6-EBD6-C5B3F721F927}"/>
              </a:ext>
            </a:extLst>
          </p:cNvPr>
          <p:cNvSpPr>
            <a:spLocks noGrp="1"/>
          </p:cNvSpPr>
          <p:nvPr>
            <p:ph type="dt" idx="1"/>
          </p:nvPr>
        </p:nvSpPr>
        <p:spPr>
          <a:xfrm>
            <a:off x="4021385" y="0"/>
            <a:ext cx="3076779" cy="512693"/>
          </a:xfrm>
          <a:prstGeom prst="rect">
            <a:avLst/>
          </a:prstGeom>
        </p:spPr>
        <p:txBody>
          <a:bodyPr vert="horz" lIns="65270" tIns="32635" rIns="65270" bIns="32635" rtlCol="0"/>
          <a:lstStyle>
            <a:lvl1pPr algn="r" eaLnBrk="1" hangingPunct="1">
              <a:defRPr sz="900"/>
            </a:lvl1pPr>
          </a:lstStyle>
          <a:p>
            <a:pPr>
              <a:defRPr/>
            </a:pPr>
            <a:fld id="{08F35107-36E7-442D-9A48-0D71BE4294C5}" type="datetimeFigureOut">
              <a:rPr lang="fr-FR"/>
              <a:pPr>
                <a:defRPr/>
              </a:pPr>
              <a:t>15/07/2025</a:t>
            </a:fld>
            <a:endParaRPr lang="fr-FR"/>
          </a:p>
        </p:txBody>
      </p:sp>
      <p:sp>
        <p:nvSpPr>
          <p:cNvPr id="4" name="Espace réservé de l'image des diapositives 3">
            <a:extLst>
              <a:ext uri="{FF2B5EF4-FFF2-40B4-BE49-F238E27FC236}">
                <a16:creationId xmlns:a16="http://schemas.microsoft.com/office/drawing/2014/main" id="{E14A1295-E585-A549-7490-2D96FC2CE3B3}"/>
              </a:ext>
            </a:extLst>
          </p:cNvPr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1279525"/>
            <a:ext cx="4883150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65270" tIns="32635" rIns="65270" bIns="32635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notes 4">
            <a:extLst>
              <a:ext uri="{FF2B5EF4-FFF2-40B4-BE49-F238E27FC236}">
                <a16:creationId xmlns:a16="http://schemas.microsoft.com/office/drawing/2014/main" id="{E3E382C2-85AE-BBA5-C280-FF6E7374911D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709590" y="4925471"/>
            <a:ext cx="5680121" cy="4030240"/>
          </a:xfrm>
          <a:prstGeom prst="rect">
            <a:avLst/>
          </a:prstGeom>
        </p:spPr>
        <p:txBody>
          <a:bodyPr vert="horz" lIns="65270" tIns="32635" rIns="65270" bIns="32635" rtlCol="0"/>
          <a:lstStyle/>
          <a:p>
            <a:pPr lvl="0"/>
            <a:r>
              <a:rPr lang="fr-FR" noProof="0"/>
              <a:t>Modifier les styles du texte du masque</a:t>
            </a:r>
          </a:p>
          <a:p>
            <a:pPr lvl="1"/>
            <a:r>
              <a:rPr lang="fr-FR" noProof="0"/>
              <a:t>Deuxième niveau</a:t>
            </a:r>
          </a:p>
          <a:p>
            <a:pPr lvl="2"/>
            <a:r>
              <a:rPr lang="fr-FR" noProof="0"/>
              <a:t>Troisième niveau</a:t>
            </a:r>
          </a:p>
          <a:p>
            <a:pPr lvl="3"/>
            <a:r>
              <a:rPr lang="fr-FR" noProof="0"/>
              <a:t>Quatrième niveau</a:t>
            </a:r>
          </a:p>
          <a:p>
            <a:pPr lvl="4"/>
            <a:r>
              <a:rPr lang="fr-FR" noProof="0"/>
              <a:t>Cinquième niveau</a:t>
            </a:r>
          </a:p>
        </p:txBody>
      </p:sp>
      <p:sp>
        <p:nvSpPr>
          <p:cNvPr id="6" name="Espace réservé du pied de page 5">
            <a:extLst>
              <a:ext uri="{FF2B5EF4-FFF2-40B4-BE49-F238E27FC236}">
                <a16:creationId xmlns:a16="http://schemas.microsoft.com/office/drawing/2014/main" id="{15F12B56-EB5E-0FDB-D910-BE4F21E6094C}"/>
              </a:ext>
            </a:extLst>
          </p:cNvPr>
          <p:cNvSpPr>
            <a:spLocks noGrp="1"/>
          </p:cNvSpPr>
          <p:nvPr>
            <p:ph type="ftr" sz="quarter" idx="4"/>
          </p:nvPr>
        </p:nvSpPr>
        <p:spPr>
          <a:xfrm>
            <a:off x="1" y="9721920"/>
            <a:ext cx="3076779" cy="512693"/>
          </a:xfrm>
          <a:prstGeom prst="rect">
            <a:avLst/>
          </a:prstGeom>
        </p:spPr>
        <p:txBody>
          <a:bodyPr vert="horz" lIns="65270" tIns="32635" rIns="65270" bIns="32635" rtlCol="0" anchor="b"/>
          <a:lstStyle>
            <a:lvl1pPr algn="l" eaLnBrk="1" hangingPunct="1">
              <a:defRPr sz="900"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>
            <a:extLst>
              <a:ext uri="{FF2B5EF4-FFF2-40B4-BE49-F238E27FC236}">
                <a16:creationId xmlns:a16="http://schemas.microsoft.com/office/drawing/2014/main" id="{55FAD423-9C39-3D39-5D0A-1E4CE52EEB28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>
          <a:xfrm>
            <a:off x="4021385" y="9721920"/>
            <a:ext cx="3076779" cy="512693"/>
          </a:xfrm>
          <a:prstGeom prst="rect">
            <a:avLst/>
          </a:prstGeom>
        </p:spPr>
        <p:txBody>
          <a:bodyPr vert="horz" wrap="square" lIns="65270" tIns="32635" rIns="65270" bIns="32635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900"/>
            </a:lvl1pPr>
          </a:lstStyle>
          <a:p>
            <a:pPr>
              <a:defRPr/>
            </a:pPr>
            <a:fld id="{CAF9FCEC-0A3D-46EF-A109-79CBEB2D3A17}" type="slidenum">
              <a:rPr lang="fr-FR" altLang="fr-FR"/>
              <a:pPr>
                <a:defRPr/>
              </a:pPr>
              <a:t>‹N°›</a:t>
            </a:fld>
            <a:endParaRPr lang="fr-FR" alt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>
            <a:extLst>
              <a:ext uri="{FF2B5EF4-FFF2-40B4-BE49-F238E27FC236}">
                <a16:creationId xmlns:a16="http://schemas.microsoft.com/office/drawing/2014/main" id="{3AF5E8A9-3A65-480E-8983-6ECAAE8574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notes 2">
            <a:extLst>
              <a:ext uri="{FF2B5EF4-FFF2-40B4-BE49-F238E27FC236}">
                <a16:creationId xmlns:a16="http://schemas.microsoft.com/office/drawing/2014/main" id="{D99F06C6-A139-F032-3AF9-E3A6E68527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2659D909-6E65-874C-C19A-FC6443544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5FE8B32-771F-4F8A-8342-DAB574144DC6}" type="slidenum">
              <a:rPr lang="fr-FR" altLang="fr-FR" smtClean="0"/>
              <a:pPr/>
              <a:t>1</a:t>
            </a:fld>
            <a:endParaRPr lang="fr-FR" altLang="fr-FR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>
            <a:extLst>
              <a:ext uri="{FF2B5EF4-FFF2-40B4-BE49-F238E27FC236}">
                <a16:creationId xmlns:a16="http://schemas.microsoft.com/office/drawing/2014/main" id="{3AF5E8A9-3A65-480E-8983-6ECAAE8574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notes 2">
            <a:extLst>
              <a:ext uri="{FF2B5EF4-FFF2-40B4-BE49-F238E27FC236}">
                <a16:creationId xmlns:a16="http://schemas.microsoft.com/office/drawing/2014/main" id="{D99F06C6-A139-F032-3AF9-E3A6E68527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2659D909-6E65-874C-C19A-FC6443544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5FE8B32-771F-4F8A-8342-DAB574144DC6}" type="slidenum">
              <a:rPr lang="fr-FR" altLang="fr-FR" smtClean="0"/>
              <a:pPr/>
              <a:t>2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185452828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Espace réservé de l'image des diapositives 1">
            <a:extLst>
              <a:ext uri="{FF2B5EF4-FFF2-40B4-BE49-F238E27FC236}">
                <a16:creationId xmlns:a16="http://schemas.microsoft.com/office/drawing/2014/main" id="{3AF5E8A9-3A65-480E-8983-6ECAAE8574B5}"/>
              </a:ext>
            </a:extLst>
          </p:cNvPr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5123" name="Espace réservé des notes 2">
            <a:extLst>
              <a:ext uri="{FF2B5EF4-FFF2-40B4-BE49-F238E27FC236}">
                <a16:creationId xmlns:a16="http://schemas.microsoft.com/office/drawing/2014/main" id="{D99F06C6-A139-F032-3AF9-E3A6E68527D8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altLang="fr-FR"/>
          </a:p>
        </p:txBody>
      </p:sp>
      <p:sp>
        <p:nvSpPr>
          <p:cNvPr id="5124" name="Espace réservé du numéro de diapositive 3">
            <a:extLst>
              <a:ext uri="{FF2B5EF4-FFF2-40B4-BE49-F238E27FC236}">
                <a16:creationId xmlns:a16="http://schemas.microsoft.com/office/drawing/2014/main" id="{2659D909-6E65-874C-C19A-FC6443544B0D}"/>
              </a:ext>
            </a:extLst>
          </p:cNvPr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fld id="{B5FE8B32-771F-4F8A-8342-DAB574144DC6}" type="slidenum">
              <a:rPr lang="fr-FR" altLang="fr-FR" smtClean="0"/>
              <a:pPr/>
              <a:t>3</a:t>
            </a:fld>
            <a:endParaRPr lang="fr-FR" altLang="fr-FR"/>
          </a:p>
        </p:txBody>
      </p:sp>
    </p:spTree>
    <p:extLst>
      <p:ext uri="{BB962C8B-B14F-4D97-AF65-F5344CB8AC3E}">
        <p14:creationId xmlns:p14="http://schemas.microsoft.com/office/powerpoint/2010/main" val="318147945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2368543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D9578751-9720-A42D-57BE-2768A56C2848}"/>
              </a:ext>
            </a:extLst>
          </p:cNvPr>
          <p:cNvSpPr/>
          <p:nvPr userDrawn="1"/>
        </p:nvSpPr>
        <p:spPr>
          <a:xfrm>
            <a:off x="0" y="10387013"/>
            <a:ext cx="15122525" cy="306387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F1429769-37BA-2D76-16E8-360223C62D66}"/>
              </a:ext>
            </a:extLst>
          </p:cNvPr>
          <p:cNvSpPr/>
          <p:nvPr userDrawn="1"/>
        </p:nvSpPr>
        <p:spPr>
          <a:xfrm>
            <a:off x="0" y="0"/>
            <a:ext cx="2016125" cy="882650"/>
          </a:xfrm>
          <a:prstGeom prst="rect">
            <a:avLst/>
          </a:prstGeom>
          <a:solidFill>
            <a:srgbClr val="E3DED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sp>
        <p:nvSpPr>
          <p:cNvPr id="1032" name="Text Box 4">
            <a:extLst>
              <a:ext uri="{FF2B5EF4-FFF2-40B4-BE49-F238E27FC236}">
                <a16:creationId xmlns:a16="http://schemas.microsoft.com/office/drawing/2014/main" id="{34078D10-C059-A3F5-19D8-918CC395AA18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07950" y="846138"/>
            <a:ext cx="2663825" cy="29210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Architecte </a:t>
            </a:r>
            <a:r>
              <a:rPr lang="fr-FR" altLang="fr-FR" sz="1300" b="1" dirty="0" err="1">
                <a:solidFill>
                  <a:schemeClr val="bg1"/>
                </a:solidFill>
                <a:cs typeface="Arial" panose="020B0604020202020204" pitchFamily="34" charset="0"/>
              </a:rPr>
              <a:t>andataire</a:t>
            </a:r>
            <a:r>
              <a:rPr lang="fr-FR" altLang="fr-FR" sz="1300" b="1" dirty="0">
                <a:solidFill>
                  <a:schemeClr val="bg1"/>
                </a:solidFill>
                <a:cs typeface="Arial" panose="020B0604020202020204" pitchFamily="34" charset="0"/>
              </a:rPr>
              <a:t> :</a:t>
            </a:r>
          </a:p>
        </p:txBody>
      </p:sp>
      <p:sp>
        <p:nvSpPr>
          <p:cNvPr id="1033" name="Rectangle 13">
            <a:extLst>
              <a:ext uri="{FF2B5EF4-FFF2-40B4-BE49-F238E27FC236}">
                <a16:creationId xmlns:a16="http://schemas.microsoft.com/office/drawing/2014/main" id="{9C6415A1-C4FB-0CAB-0131-D7D312DF16C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632700" y="244475"/>
            <a:ext cx="5645150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4" name="ZoneTexte 15">
            <a:extLst>
              <a:ext uri="{FF2B5EF4-FFF2-40B4-BE49-F238E27FC236}">
                <a16:creationId xmlns:a16="http://schemas.microsoft.com/office/drawing/2014/main" id="{C9054E46-1C18-F085-B546-8F3DD5D3815D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7705725" y="287338"/>
            <a:ext cx="3643313" cy="823912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 b="1" u="sng"/>
              <a:t>Informations relatives au mandataire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Date de création de la structure :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Effectifs opérationnels de la structure : </a:t>
            </a:r>
          </a:p>
          <a:p>
            <a:pPr eaLnBrk="1" hangingPunct="1">
              <a:spcBef>
                <a:spcPts val="300"/>
              </a:spcBef>
              <a:defRPr/>
            </a:pPr>
            <a:r>
              <a:rPr lang="fr-FR" altLang="fr-FR" sz="1000"/>
              <a:t>Chiffre d’affaires de la structure :</a:t>
            </a:r>
          </a:p>
        </p:txBody>
      </p:sp>
      <p:sp>
        <p:nvSpPr>
          <p:cNvPr id="1035" name="Rectangle 14">
            <a:extLst>
              <a:ext uri="{FF2B5EF4-FFF2-40B4-BE49-F238E27FC236}">
                <a16:creationId xmlns:a16="http://schemas.microsoft.com/office/drawing/2014/main" id="{258FB092-8B6D-31BC-C3AD-4A84CFAEBBB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13419138" y="244475"/>
            <a:ext cx="1557337" cy="881063"/>
          </a:xfrm>
          <a:prstGeom prst="rect">
            <a:avLst/>
          </a:prstGeom>
          <a:noFill/>
          <a:ln w="25400" algn="ctr">
            <a:solidFill>
              <a:srgbClr val="EC6352"/>
            </a:solidFill>
            <a:round/>
            <a:headEnd/>
            <a:tailEnd/>
          </a:ln>
        </p:spPr>
        <p:txBody>
          <a:bodyPr/>
          <a:lstStyle>
            <a:lvl1pPr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>
              <a:defRPr/>
            </a:pPr>
            <a:endParaRPr lang="fr-FR" altLang="fr-FR" sz="2400"/>
          </a:p>
        </p:txBody>
      </p:sp>
      <p:sp>
        <p:nvSpPr>
          <p:cNvPr id="1036" name="Text Box 4">
            <a:extLst>
              <a:ext uri="{FF2B5EF4-FFF2-40B4-BE49-F238E27FC236}">
                <a16:creationId xmlns:a16="http://schemas.microsoft.com/office/drawing/2014/main" id="{951EA402-879C-F0EF-C451-51B3BDEAF004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13419138" y="393700"/>
            <a:ext cx="1571625" cy="615950"/>
          </a:xfrm>
          <a:prstGeom prst="rect">
            <a:avLst/>
          </a:prstGeom>
          <a:noFill/>
          <a:ln>
            <a:noFill/>
          </a:ln>
        </p:spPr>
        <p:txBody>
          <a:bodyPr>
            <a:spAutoFit/>
          </a:bodyPr>
          <a:lstStyle>
            <a:lvl1pPr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 defTabSz="1474788" eaLnBrk="0" hangingPunct="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algn="r" defTabSz="1474788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>
              <a:defRPr/>
            </a:pPr>
            <a:r>
              <a:rPr lang="fr-FR" altLang="fr-FR" sz="3400">
                <a:cs typeface="Arial" panose="020B0604020202020204" pitchFamily="34" charset="0"/>
              </a:rPr>
              <a:t>N°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1" r:id="rId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5pPr>
      <a:lvl6pPr marL="737564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6pPr>
      <a:lvl7pPr marL="1475128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7pPr>
      <a:lvl8pPr marL="2212693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8pPr>
      <a:lvl9pPr marL="2950257" algn="ctr" rtl="0" fontAlgn="base">
        <a:spcBef>
          <a:spcPct val="0"/>
        </a:spcBef>
        <a:spcAft>
          <a:spcPct val="0"/>
        </a:spcAft>
        <a:defRPr sz="7100">
          <a:solidFill>
            <a:schemeClr val="tx2"/>
          </a:solidFill>
          <a:latin typeface="Times New Roman" charset="0"/>
        </a:defRPr>
      </a:lvl9pPr>
    </p:titleStyle>
    <p:bodyStyle>
      <a:lvl1pPr marL="142875" indent="9525" algn="just" rtl="0" eaLnBrk="0" fontAlgn="base" hangingPunct="0">
        <a:spcBef>
          <a:spcPct val="20000"/>
        </a:spcBef>
        <a:spcAft>
          <a:spcPct val="0"/>
        </a:spcAft>
        <a:defRPr sz="7100">
          <a:solidFill>
            <a:schemeClr val="bg1"/>
          </a:solidFill>
          <a:latin typeface="+mn-lt"/>
          <a:ea typeface="+mn-ea"/>
          <a:cs typeface="+mn-cs"/>
        </a:defRPr>
      </a:lvl1pPr>
      <a:lvl2pPr marL="1535113" indent="-460375" algn="l" rtl="0" eaLnBrk="0" fontAlgn="base" hangingPunct="0">
        <a:spcBef>
          <a:spcPct val="20000"/>
        </a:spcBef>
        <a:spcAft>
          <a:spcPct val="0"/>
        </a:spcAft>
        <a:buChar char="–"/>
        <a:defRPr sz="4500">
          <a:solidFill>
            <a:schemeClr val="tx1"/>
          </a:solidFill>
          <a:latin typeface="+mn-lt"/>
        </a:defRPr>
      </a:lvl2pPr>
      <a:lvl3pPr marL="2211388" indent="-368300" algn="l" rtl="0" eaLnBrk="0" fontAlgn="base" hangingPunct="0">
        <a:spcBef>
          <a:spcPct val="20000"/>
        </a:spcBef>
        <a:spcAft>
          <a:spcPct val="0"/>
        </a:spcAft>
        <a:buChar char="•"/>
        <a:defRPr sz="3900">
          <a:solidFill>
            <a:schemeClr val="tx1"/>
          </a:solidFill>
          <a:latin typeface="+mn-lt"/>
        </a:defRPr>
      </a:lvl3pPr>
      <a:lvl4pPr marL="2887663" indent="-368300" algn="l" rtl="0" eaLnBrk="0" fontAlgn="base" hangingPunct="0">
        <a:spcBef>
          <a:spcPct val="20000"/>
        </a:spcBef>
        <a:spcAft>
          <a:spcPct val="0"/>
        </a:spcAft>
        <a:buChar char="–"/>
        <a:defRPr sz="3200">
          <a:solidFill>
            <a:schemeClr val="tx1"/>
          </a:solidFill>
          <a:latin typeface="+mn-lt"/>
        </a:defRPr>
      </a:lvl4pPr>
      <a:lvl5pPr marL="3563938" indent="-368300" algn="l" rtl="0" eaLnBrk="0" fontAlgn="base" hangingPunct="0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5pPr>
      <a:lvl6pPr marL="4302458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6pPr>
      <a:lvl7pPr marL="5040022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7pPr>
      <a:lvl8pPr marL="5777586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8pPr>
      <a:lvl9pPr marL="6515150" indent="-368782" algn="l" rtl="0" fontAlgn="base">
        <a:spcBef>
          <a:spcPct val="20000"/>
        </a:spcBef>
        <a:spcAft>
          <a:spcPct val="0"/>
        </a:spcAft>
        <a:buChar char="»"/>
        <a:defRPr sz="3200">
          <a:solidFill>
            <a:schemeClr val="tx1"/>
          </a:solidFill>
          <a:latin typeface="+mn-lt"/>
        </a:defRPr>
      </a:lvl9pPr>
    </p:bodyStyle>
    <p:otherStyle>
      <a:defPPr>
        <a:defRPr lang="fr-FR"/>
      </a:defPPr>
      <a:lvl1pPr marL="0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1pPr>
      <a:lvl2pPr marL="737564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2pPr>
      <a:lvl3pPr marL="1475128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3pPr>
      <a:lvl4pPr marL="221269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4pPr>
      <a:lvl5pPr marL="2950257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5pPr>
      <a:lvl6pPr marL="3687821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6pPr>
      <a:lvl7pPr marL="4425385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7pPr>
      <a:lvl8pPr marL="5162949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8pPr>
      <a:lvl9pPr marL="5900513" algn="l" defTabSz="1475128" rtl="0" eaLnBrk="1" latinLnBrk="0" hangingPunct="1">
        <a:defRPr sz="29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tags" Target="../tags/tag3.xml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tags" Target="../tags/tag6.xml"/><Relationship Id="rId2" Type="http://schemas.openxmlformats.org/officeDocument/2006/relationships/tags" Target="../tags/tag5.xml"/><Relationship Id="rId1" Type="http://schemas.openxmlformats.org/officeDocument/2006/relationships/tags" Target="../tags/tag4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2.xml"/><Relationship Id="rId4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tags" Target="../tags/tag9.xml"/><Relationship Id="rId2" Type="http://schemas.openxmlformats.org/officeDocument/2006/relationships/tags" Target="../tags/tag8.xml"/><Relationship Id="rId1" Type="http://schemas.openxmlformats.org/officeDocument/2006/relationships/tags" Target="../tags/tag7.xml"/><Relationship Id="rId6" Type="http://schemas.openxmlformats.org/officeDocument/2006/relationships/image" Target="../media/image1.png"/><Relationship Id="rId5" Type="http://schemas.openxmlformats.org/officeDocument/2006/relationships/notesSlide" Target="../notesSlides/notesSlide3.xml"/><Relationship Id="rId4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6">
            <a:extLst>
              <a:ext uri="{FF2B5EF4-FFF2-40B4-BE49-F238E27FC236}">
                <a16:creationId xmlns:a16="http://schemas.microsoft.com/office/drawing/2014/main" id="{3A37894A-3FB0-F78C-5D37-4B77613DD9A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2471" y="5000439"/>
            <a:ext cx="7247476" cy="5475473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prstDash val="sysDot"/>
            <a:round/>
            <a:headEnd/>
            <a:tailEnd/>
          </a:ln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121E821D-D3E0-3BE4-DB03-21EE190B18A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45053" y="206375"/>
            <a:ext cx="12269787" cy="102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fr-FR" altLang="fr-FR" sz="1800" b="1" dirty="0">
                <a:cs typeface="Arial" panose="020B0604020202020204" pitchFamily="34" charset="0"/>
              </a:rPr>
              <a:t>Présentation technique et graphique de références – Noté  sur 10 points</a:t>
            </a:r>
          </a:p>
          <a:p>
            <a:pPr algn="ctr">
              <a:lnSpc>
                <a:spcPct val="115000"/>
              </a:lnSpc>
            </a:pPr>
            <a:r>
              <a:rPr lang="fr-FR" altLang="fr-FR" sz="1800" b="1" dirty="0">
                <a:solidFill>
                  <a:srgbClr val="FF0000"/>
                </a:solidFill>
                <a:cs typeface="Arial" panose="020B0604020202020204" pitchFamily="34" charset="0"/>
              </a:rPr>
              <a:t>(Cadre de réponse à renseigner)</a:t>
            </a:r>
          </a:p>
          <a:p>
            <a:pPr algn="ctr">
              <a:lnSpc>
                <a:spcPct val="115000"/>
              </a:lnSpc>
            </a:pPr>
            <a:r>
              <a:rPr lang="fr-FR" altLang="fr-FR" sz="1800" i="1" dirty="0">
                <a:cs typeface="Arial" panose="020B0604020202020204" pitchFamily="34" charset="0"/>
              </a:rPr>
              <a:t>MEAE 24069-Prestations d’AMO BIM et BIM manger pour le projet ERA</a:t>
            </a:r>
          </a:p>
        </p:txBody>
      </p:sp>
      <p:sp>
        <p:nvSpPr>
          <p:cNvPr id="4099" name="ZoneTexte 12">
            <a:extLst>
              <a:ext uri="{FF2B5EF4-FFF2-40B4-BE49-F238E27FC236}">
                <a16:creationId xmlns:a16="http://schemas.microsoft.com/office/drawing/2014/main" id="{7DD521EA-5B8C-D31A-DCFB-7465A2A0E5F1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576484" y="5045302"/>
            <a:ext cx="5932786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 b="1" dirty="0">
                <a:solidFill>
                  <a:schemeClr val="bg1"/>
                </a:solidFill>
              </a:rPr>
              <a:t>Rapide résumé du projet traité et de la mission réalisée</a:t>
            </a: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r>
              <a:rPr lang="fr-FR" altLang="fr-FR" sz="1400" b="1" i="1" dirty="0" err="1">
                <a:solidFill>
                  <a:schemeClr val="bg1"/>
                </a:solidFill>
              </a:rPr>
              <a:t>xxxxxxxxxxxxxxxxxxxxxxxxxxxxx</a:t>
            </a:r>
            <a:endParaRPr lang="fr-FR" altLang="fr-FR" sz="1300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000" i="1" dirty="0">
              <a:solidFill>
                <a:schemeClr val="bg1"/>
              </a:solidFill>
            </a:endParaRPr>
          </a:p>
        </p:txBody>
      </p:sp>
      <p:sp>
        <p:nvSpPr>
          <p:cNvPr id="4103" name="ZoneTexte 1">
            <a:extLst>
              <a:ext uri="{FF2B5EF4-FFF2-40B4-BE49-F238E27FC236}">
                <a16:creationId xmlns:a16="http://schemas.microsoft.com/office/drawing/2014/main" id="{903AED0A-894B-4536-4B44-FF46BA4B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70" y="1214787"/>
            <a:ext cx="7247477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r>
              <a:rPr lang="fr-FR" altLang="fr-FR" sz="1600" b="1" dirty="0"/>
              <a:t>Lot pour lequel le candidat soumissionne :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altLang="fr-FR" sz="1600" b="1" i="1" dirty="0">
                <a:solidFill>
                  <a:srgbClr val="008080"/>
                </a:solidFill>
              </a:rPr>
              <a:t>Lot n°1 : AMO BIM </a:t>
            </a:r>
          </a:p>
          <a:p>
            <a:pPr marL="285750" indent="-285750">
              <a:buFont typeface="Wingdings" panose="05000000000000000000" pitchFamily="2" charset="2"/>
              <a:buChar char="q"/>
            </a:pPr>
            <a:r>
              <a:rPr lang="fr-FR" altLang="fr-FR" sz="1600" b="1" i="1" dirty="0">
                <a:solidFill>
                  <a:srgbClr val="008080"/>
                </a:solidFill>
              </a:rPr>
              <a:t>Lot n°2 : BIM MANAGER</a:t>
            </a:r>
          </a:p>
          <a:p>
            <a:endParaRPr lang="fr-FR" altLang="fr-FR" sz="1600" b="1" dirty="0"/>
          </a:p>
          <a:p>
            <a:r>
              <a:rPr lang="fr-FR" altLang="fr-FR" sz="1600" b="1" dirty="0"/>
              <a:t>N° de la référence :</a:t>
            </a:r>
            <a:r>
              <a:rPr lang="fr-FR" altLang="fr-FR" sz="1600" b="1" i="1" dirty="0">
                <a:solidFill>
                  <a:srgbClr val="FF0000"/>
                </a:solidFill>
              </a:rPr>
              <a:t> </a:t>
            </a:r>
            <a:r>
              <a:rPr lang="fr-FR" altLang="fr-FR" sz="1600" b="1" i="1" dirty="0">
                <a:solidFill>
                  <a:srgbClr val="008080"/>
                </a:solidFill>
              </a:rPr>
              <a:t>1</a:t>
            </a:r>
          </a:p>
          <a:p>
            <a:endParaRPr lang="fr-FR" altLang="fr-FR" sz="1200" i="1" dirty="0">
              <a:solidFill>
                <a:srgbClr val="FF0000"/>
              </a:solidFill>
            </a:endParaRPr>
          </a:p>
          <a:p>
            <a:r>
              <a:rPr lang="fr-FR" altLang="fr-FR" sz="1400" b="1" dirty="0"/>
              <a:t>Nom du candidat :</a:t>
            </a:r>
            <a:r>
              <a:rPr lang="fr-FR" altLang="fr-FR" sz="1400" b="1" i="1" dirty="0">
                <a:solidFill>
                  <a:srgbClr val="FF0000"/>
                </a:solidFill>
              </a:rPr>
              <a:t> </a:t>
            </a:r>
          </a:p>
          <a:p>
            <a:r>
              <a:rPr lang="fr-FR" altLang="fr-FR" sz="1400" b="1" dirty="0"/>
              <a:t>Compétence(s) portée(s) dans la présente référence :</a:t>
            </a:r>
            <a:endParaRPr lang="fr-FR" altLang="fr-FR" sz="1200" dirty="0"/>
          </a:p>
          <a:p>
            <a:r>
              <a:rPr lang="fr-FR" altLang="fr-FR" sz="1200" dirty="0"/>
              <a:t>Objet du chantier : </a:t>
            </a:r>
          </a:p>
          <a:p>
            <a:r>
              <a:rPr lang="fr-FR" altLang="fr-FR" sz="1200" dirty="0"/>
              <a:t>Maîtrise d’Ouvrage : </a:t>
            </a:r>
            <a:endParaRPr lang="fr-FR" altLang="fr-FR" sz="1200" i="1" dirty="0">
              <a:solidFill>
                <a:srgbClr val="008080"/>
              </a:solidFill>
            </a:endParaRPr>
          </a:p>
          <a:p>
            <a:r>
              <a:rPr lang="fr-FR" altLang="fr-FR" sz="1200" dirty="0"/>
              <a:t>Type de marché (privé ou public):  </a:t>
            </a:r>
          </a:p>
          <a:p>
            <a:r>
              <a:rPr lang="fr-FR" altLang="fr-FR" sz="1200" dirty="0"/>
              <a:t>Surface de plancher (m²) estimative :                                  </a:t>
            </a:r>
            <a:r>
              <a:rPr lang="fr-FR" altLang="fr-FR" sz="1200" i="1" dirty="0">
                <a:solidFill>
                  <a:srgbClr val="008080"/>
                </a:solidFill>
              </a:rPr>
              <a:t>m²</a:t>
            </a:r>
          </a:p>
          <a:p>
            <a:r>
              <a:rPr lang="fr-FR" altLang="fr-FR" sz="1200" dirty="0"/>
              <a:t>Coût (en €HT) travaux estimatif  :                                       </a:t>
            </a:r>
            <a:r>
              <a:rPr lang="fr-FR" altLang="fr-FR" sz="1200" i="1" dirty="0">
                <a:solidFill>
                  <a:srgbClr val="008080"/>
                </a:solidFill>
              </a:rPr>
              <a:t>€</a:t>
            </a:r>
          </a:p>
          <a:p>
            <a:r>
              <a:rPr lang="fr-FR" altLang="fr-FR" sz="1200" dirty="0"/>
              <a:t>Avancement / Date de livraison : </a:t>
            </a:r>
            <a:r>
              <a:rPr lang="fr-FR" altLang="fr-FR" sz="1200" i="1" dirty="0">
                <a:solidFill>
                  <a:srgbClr val="008080"/>
                </a:solidFill>
              </a:rPr>
              <a:t> </a:t>
            </a:r>
          </a:p>
          <a:p>
            <a:endParaRPr lang="fr-FR" altLang="fr-FR" sz="1200" dirty="0"/>
          </a:p>
        </p:txBody>
      </p:sp>
      <p:pic>
        <p:nvPicPr>
          <p:cNvPr id="4104" name="Image 2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33F289B1-2A45-648B-D78E-E22BDFBB5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17488"/>
            <a:ext cx="9080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">
            <a:extLst>
              <a:ext uri="{FF2B5EF4-FFF2-40B4-BE49-F238E27FC236}">
                <a16:creationId xmlns:a16="http://schemas.microsoft.com/office/drawing/2014/main" id="{398DE9F4-A910-4085-8D2F-8918E0CA0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733" y="1838504"/>
            <a:ext cx="6696322" cy="86485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fr-FR" altLang="fr-FR" sz="1200" dirty="0"/>
          </a:p>
          <a:p>
            <a:r>
              <a:rPr lang="fr-FR" altLang="fr-FR" sz="2000" b="1" i="1" dirty="0">
                <a:solidFill>
                  <a:srgbClr val="008080"/>
                </a:solidFill>
              </a:rPr>
              <a:t>Insérer ICI une ou plusieurs photo du projet</a:t>
            </a:r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6">
            <a:extLst>
              <a:ext uri="{FF2B5EF4-FFF2-40B4-BE49-F238E27FC236}">
                <a16:creationId xmlns:a16="http://schemas.microsoft.com/office/drawing/2014/main" id="{3A37894A-3FB0-F78C-5D37-4B77613DD9A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2469" y="4846573"/>
            <a:ext cx="7247477" cy="562934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prstDash val="sysDot"/>
            <a:round/>
            <a:headEnd/>
            <a:tailEnd/>
          </a:ln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121E821D-D3E0-3BE4-DB03-21EE190B18A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45053" y="206375"/>
            <a:ext cx="12269787" cy="102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fr-FR" altLang="fr-FR" sz="1800" b="1" dirty="0">
                <a:cs typeface="Arial" panose="020B0604020202020204" pitchFamily="34" charset="0"/>
              </a:rPr>
              <a:t>Présentation technique et graphique de références  – Noté  sur 10 points</a:t>
            </a:r>
          </a:p>
          <a:p>
            <a:pPr algn="ctr">
              <a:lnSpc>
                <a:spcPct val="115000"/>
              </a:lnSpc>
            </a:pPr>
            <a:r>
              <a:rPr lang="fr-FR" altLang="fr-FR" sz="1800" b="1" dirty="0">
                <a:solidFill>
                  <a:srgbClr val="FF0000"/>
                </a:solidFill>
                <a:cs typeface="Arial" panose="020B0604020202020204" pitchFamily="34" charset="0"/>
              </a:rPr>
              <a:t>(Cadre de réponse à renseigner)</a:t>
            </a:r>
          </a:p>
          <a:p>
            <a:pPr algn="ctr">
              <a:lnSpc>
                <a:spcPct val="115000"/>
              </a:lnSpc>
            </a:pPr>
            <a:r>
              <a:rPr lang="fr-FR" altLang="fr-FR" sz="1800" i="1" dirty="0">
                <a:cs typeface="Arial" panose="020B0604020202020204" pitchFamily="34" charset="0"/>
              </a:rPr>
              <a:t>MEAE-24069- Prestations d’AMO BIM et BIM manager pour le projet ERA</a:t>
            </a:r>
          </a:p>
        </p:txBody>
      </p:sp>
      <p:sp>
        <p:nvSpPr>
          <p:cNvPr id="4099" name="ZoneTexte 12">
            <a:extLst>
              <a:ext uri="{FF2B5EF4-FFF2-40B4-BE49-F238E27FC236}">
                <a16:creationId xmlns:a16="http://schemas.microsoft.com/office/drawing/2014/main" id="{7DD521EA-5B8C-D31A-DCFB-7465A2A0E5F1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48494" y="5060257"/>
            <a:ext cx="6480720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 b="1" dirty="0">
                <a:solidFill>
                  <a:schemeClr val="bg1"/>
                </a:solidFill>
              </a:rPr>
              <a:t>Rapide résumé du projet traité et de la mission réalisée</a:t>
            </a: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r>
              <a:rPr lang="fr-FR" altLang="fr-FR" sz="1400" b="1" i="1" dirty="0" err="1">
                <a:solidFill>
                  <a:schemeClr val="bg1"/>
                </a:solidFill>
              </a:rPr>
              <a:t>xxxxxxxxxxxxxxxxxxxxxxxxxxxxx</a:t>
            </a:r>
            <a:endParaRPr lang="fr-FR" altLang="fr-FR" sz="1300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000" i="1" dirty="0">
              <a:solidFill>
                <a:schemeClr val="bg1"/>
              </a:solidFill>
            </a:endParaRPr>
          </a:p>
        </p:txBody>
      </p:sp>
      <p:sp>
        <p:nvSpPr>
          <p:cNvPr id="4103" name="ZoneTexte 1">
            <a:extLst>
              <a:ext uri="{FF2B5EF4-FFF2-40B4-BE49-F238E27FC236}">
                <a16:creationId xmlns:a16="http://schemas.microsoft.com/office/drawing/2014/main" id="{903AED0A-894B-4536-4B44-FF46BA4B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70" y="1214787"/>
            <a:ext cx="7247477" cy="341632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pour lequel le candidat soumissionne :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n°1 : AMO BIM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n°2 : BIM MANAGER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N° de la référence :</a:t>
            </a: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fr-FR" altLang="fr-FR" sz="1600" b="1" i="1" dirty="0">
                <a:solidFill>
                  <a:srgbClr val="008080"/>
                </a:solidFill>
              </a:rPr>
              <a:t>2</a:t>
            </a:r>
            <a:endParaRPr kumimoji="0" lang="fr-FR" altLang="fr-FR" sz="16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Nom du candidat :</a:t>
            </a:r>
            <a:endParaRPr kumimoji="0" lang="fr-FR" altLang="fr-FR" sz="14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Compétence(s) portée(s) dans la présente référence :</a:t>
            </a:r>
            <a:endParaRPr kumimoji="0" lang="fr-FR" altLang="fr-FR" sz="14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Objet du chantier :</a:t>
            </a:r>
            <a:endParaRPr kumimoji="0" lang="fr-FR" altLang="fr-FR" sz="1200" b="0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Maîtrise d’Ouvrage :</a:t>
            </a:r>
            <a:endParaRPr kumimoji="0" lang="fi-FI" altLang="fr-FR" sz="1200" b="0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Type de marché (privé ou public):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Surface de plancher (m²) estimative : 		</a:t>
            </a:r>
            <a:r>
              <a:rPr kumimoji="0" lang="fr-FR" alt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Coût (en €HT) travaux estimatif  : 		</a:t>
            </a:r>
            <a:r>
              <a:rPr kumimoji="0" lang="fr-FR" alt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Avancement / Date de livraison :</a:t>
            </a:r>
            <a:endParaRPr kumimoji="0" lang="fr-FR" altLang="fr-FR" sz="1200" b="0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endParaRPr lang="fr-FR" altLang="fr-FR" sz="1200" dirty="0"/>
          </a:p>
        </p:txBody>
      </p:sp>
      <p:pic>
        <p:nvPicPr>
          <p:cNvPr id="4104" name="Image 2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33F289B1-2A45-648B-D78E-E22BDFBB5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17488"/>
            <a:ext cx="9080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">
            <a:extLst>
              <a:ext uri="{FF2B5EF4-FFF2-40B4-BE49-F238E27FC236}">
                <a16:creationId xmlns:a16="http://schemas.microsoft.com/office/drawing/2014/main" id="{398DE9F4-A910-4085-8D2F-8918E0CA0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733" y="1838504"/>
            <a:ext cx="6696322" cy="86485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fr-FR" altLang="fr-FR" sz="1200" dirty="0"/>
          </a:p>
          <a:p>
            <a:r>
              <a:rPr lang="fr-FR" altLang="fr-FR" sz="2000" b="1" i="1">
                <a:solidFill>
                  <a:srgbClr val="008080"/>
                </a:solidFill>
              </a:rPr>
              <a:t>Insérer </a:t>
            </a:r>
            <a:r>
              <a:rPr lang="fr-FR" altLang="fr-FR" sz="2000" b="1" i="1" dirty="0">
                <a:solidFill>
                  <a:srgbClr val="008080"/>
                </a:solidFill>
              </a:rPr>
              <a:t>ICI une ou plusieurs photo du projet</a:t>
            </a:r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</p:txBody>
      </p:sp>
    </p:spTree>
    <p:extLst>
      <p:ext uri="{BB962C8B-B14F-4D97-AF65-F5344CB8AC3E}">
        <p14:creationId xmlns:p14="http://schemas.microsoft.com/office/powerpoint/2010/main" val="297884621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0" name="Rectangle 16">
            <a:extLst>
              <a:ext uri="{FF2B5EF4-FFF2-40B4-BE49-F238E27FC236}">
                <a16:creationId xmlns:a16="http://schemas.microsoft.com/office/drawing/2014/main" id="{3A37894A-3FB0-F78C-5D37-4B77613DD9A7}"/>
              </a:ext>
            </a:extLst>
          </p:cNvPr>
          <p:cNvSpPr>
            <a:spLocks noChangeArrowheads="1"/>
          </p:cNvSpPr>
          <p:nvPr>
            <p:custDataLst>
              <p:tags r:id="rId1"/>
            </p:custDataLst>
          </p:nvPr>
        </p:nvSpPr>
        <p:spPr bwMode="auto">
          <a:xfrm>
            <a:off x="432469" y="4846573"/>
            <a:ext cx="7247477" cy="5629340"/>
          </a:xfrm>
          <a:prstGeom prst="rect">
            <a:avLst/>
          </a:prstGeom>
          <a:solidFill>
            <a:schemeClr val="bg1">
              <a:lumMod val="50000"/>
            </a:schemeClr>
          </a:solidFill>
          <a:ln w="6350" algn="ctr">
            <a:noFill/>
            <a:prstDash val="sysDot"/>
            <a:round/>
            <a:headEnd/>
            <a:tailEnd/>
          </a:ln>
        </p:spPr>
        <p:txBody>
          <a:bodyPr/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r" eaLnBrk="1" hangingPunct="1"/>
            <a:endParaRPr lang="fr-FR" altLang="fr-FR" sz="2400"/>
          </a:p>
        </p:txBody>
      </p:sp>
      <p:sp>
        <p:nvSpPr>
          <p:cNvPr id="4098" name="Rectangle 3">
            <a:extLst>
              <a:ext uri="{FF2B5EF4-FFF2-40B4-BE49-F238E27FC236}">
                <a16:creationId xmlns:a16="http://schemas.microsoft.com/office/drawing/2014/main" id="{121E821D-D3E0-3BE4-DB03-21EE190B18A3}"/>
              </a:ext>
            </a:extLst>
          </p:cNvPr>
          <p:cNvSpPr>
            <a:spLocks noChangeArrowheads="1"/>
          </p:cNvSpPr>
          <p:nvPr>
            <p:custDataLst>
              <p:tags r:id="rId2"/>
            </p:custDataLst>
          </p:nvPr>
        </p:nvSpPr>
        <p:spPr bwMode="auto">
          <a:xfrm>
            <a:off x="1545053" y="206375"/>
            <a:ext cx="12269787" cy="10209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ctr">
              <a:lnSpc>
                <a:spcPct val="115000"/>
              </a:lnSpc>
            </a:pPr>
            <a:r>
              <a:rPr lang="fr-FR" altLang="fr-FR" sz="1800" b="1" dirty="0">
                <a:cs typeface="Arial" panose="020B0604020202020204" pitchFamily="34" charset="0"/>
              </a:rPr>
              <a:t>Présentation technique et graphique de références – Noté  sur 10 points</a:t>
            </a:r>
          </a:p>
          <a:p>
            <a:pPr algn="ctr">
              <a:lnSpc>
                <a:spcPct val="115000"/>
              </a:lnSpc>
            </a:pPr>
            <a:r>
              <a:rPr lang="fr-FR" altLang="fr-FR" sz="1800" b="1" dirty="0">
                <a:solidFill>
                  <a:srgbClr val="FF0000"/>
                </a:solidFill>
                <a:cs typeface="Arial" panose="020B0604020202020204" pitchFamily="34" charset="0"/>
              </a:rPr>
              <a:t>(Cadre de réponse à renseigner)</a:t>
            </a:r>
          </a:p>
          <a:p>
            <a:pPr algn="ctr">
              <a:lnSpc>
                <a:spcPct val="115000"/>
              </a:lnSpc>
            </a:pPr>
            <a:r>
              <a:rPr lang="fr-FR" altLang="fr-FR" sz="1800" i="1" dirty="0">
                <a:cs typeface="Arial" panose="020B0604020202020204" pitchFamily="34" charset="0"/>
              </a:rPr>
              <a:t>MEAE- 24069- Prestations d’AMO BIM et BIM manager pour le projet ERA – QUAI D’ORSAY – PARIS</a:t>
            </a:r>
          </a:p>
        </p:txBody>
      </p:sp>
      <p:sp>
        <p:nvSpPr>
          <p:cNvPr id="4099" name="ZoneTexte 12">
            <a:extLst>
              <a:ext uri="{FF2B5EF4-FFF2-40B4-BE49-F238E27FC236}">
                <a16:creationId xmlns:a16="http://schemas.microsoft.com/office/drawing/2014/main" id="{7DD521EA-5B8C-D31A-DCFB-7465A2A0E5F1}"/>
              </a:ext>
            </a:extLst>
          </p:cNvPr>
          <p:cNvSpPr txBox="1">
            <a:spLocks noChangeArrowheads="1"/>
          </p:cNvSpPr>
          <p:nvPr>
            <p:custDataLst>
              <p:tags r:id="rId3"/>
            </p:custDataLst>
          </p:nvPr>
        </p:nvSpPr>
        <p:spPr bwMode="auto">
          <a:xfrm>
            <a:off x="698500" y="5046663"/>
            <a:ext cx="6264795" cy="19543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marL="742950" indent="-28575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marL="11430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marL="16002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marL="2057400" indent="-228600"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3900"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eaLnBrk="1" hangingPunct="1"/>
            <a:r>
              <a:rPr lang="fr-FR" altLang="fr-FR" sz="1400" b="1" dirty="0">
                <a:solidFill>
                  <a:schemeClr val="bg1"/>
                </a:solidFill>
              </a:rPr>
              <a:t>Rapide résumé du projet traité et de la mission réalisée</a:t>
            </a: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400" b="1" i="1" dirty="0">
              <a:solidFill>
                <a:schemeClr val="bg1"/>
              </a:solidFill>
            </a:endParaRPr>
          </a:p>
          <a:p>
            <a:pPr eaLnBrk="1" hangingPunct="1"/>
            <a:r>
              <a:rPr lang="fr-FR" altLang="fr-FR" sz="1400" b="1" i="1" dirty="0" err="1">
                <a:solidFill>
                  <a:schemeClr val="bg1"/>
                </a:solidFill>
              </a:rPr>
              <a:t>xxxxxxxxxxxxxxxxxxxxxxxxxxxxx</a:t>
            </a:r>
            <a:endParaRPr lang="fr-FR" altLang="fr-FR" sz="1300" i="1" dirty="0">
              <a:solidFill>
                <a:schemeClr val="bg1"/>
              </a:solidFill>
            </a:endParaRPr>
          </a:p>
          <a:p>
            <a:pPr eaLnBrk="1" hangingPunct="1"/>
            <a:endParaRPr lang="fr-FR" altLang="fr-FR" sz="1000" i="1" dirty="0">
              <a:solidFill>
                <a:schemeClr val="bg1"/>
              </a:solidFill>
            </a:endParaRPr>
          </a:p>
        </p:txBody>
      </p:sp>
      <p:sp>
        <p:nvSpPr>
          <p:cNvPr id="4103" name="ZoneTexte 1">
            <a:extLst>
              <a:ext uri="{FF2B5EF4-FFF2-40B4-BE49-F238E27FC236}">
                <a16:creationId xmlns:a16="http://schemas.microsoft.com/office/drawing/2014/main" id="{903AED0A-894B-4536-4B44-FF46BA4B8A2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432471" y="1214787"/>
            <a:ext cx="7344816" cy="32316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pour lequel le candidat soumissionne :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n°1 : AMO BIM </a:t>
            </a:r>
          </a:p>
          <a:p>
            <a:pPr marL="285750" marR="0" lvl="0" indent="-28575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Lot n°2 : BIM MANAGER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600" b="1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6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N° de la référence :</a:t>
            </a:r>
            <a:r>
              <a:rPr kumimoji="0" lang="fr-FR" altLang="fr-FR" sz="16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r>
              <a:rPr lang="fr-FR" altLang="fr-FR" sz="1600" b="1" i="1" dirty="0">
                <a:solidFill>
                  <a:srgbClr val="008080"/>
                </a:solidFill>
              </a:rPr>
              <a:t>3</a:t>
            </a:r>
            <a:endParaRPr kumimoji="0" lang="fr-FR" altLang="fr-FR" sz="16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200" b="0" i="1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Nom du candidat :</a:t>
            </a:r>
            <a:r>
              <a:rPr kumimoji="0" lang="fr-FR" altLang="fr-FR" sz="1400" b="1" i="1" u="none" strike="noStrike" kern="1200" cap="none" spc="0" normalizeH="0" baseline="0" noProof="0" dirty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</a:t>
            </a:r>
            <a:endParaRPr kumimoji="0" lang="fr-FR" altLang="fr-FR" sz="14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4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Compétence(s) portée(s) dans la présente référence : </a:t>
            </a:r>
            <a:endParaRPr kumimoji="0" lang="fr-FR" altLang="fr-FR" sz="1400" b="1" i="1" u="none" strike="noStrike" kern="1200" cap="none" spc="0" normalizeH="0" baseline="0" noProof="0" dirty="0">
              <a:ln>
                <a:noFill/>
              </a:ln>
              <a:solidFill>
                <a:srgbClr val="00808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altLang="fr-FR" sz="1200" b="0" i="0" u="none" strike="noStrike" kern="120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panose="020B0604020202020204" pitchFamily="34" charset="0"/>
              <a:ea typeface="+mn-ea"/>
              <a:cs typeface="+mn-cs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Objet du chantier 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Maîtrise d’Ouvrage 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Type de marché (privé ou public):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Surface de plancher (m²) estimative : </a:t>
            </a:r>
            <a:r>
              <a:rPr kumimoji="0" lang="fr-FR" alt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            	m²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Coût (en €HT) travaux estimatif  : </a:t>
            </a:r>
            <a:r>
              <a:rPr lang="fr-FR" altLang="fr-FR" sz="1200" i="1" dirty="0">
                <a:solidFill>
                  <a:srgbClr val="008080"/>
                </a:solidFill>
              </a:rPr>
              <a:t>                       	  </a:t>
            </a:r>
            <a:r>
              <a:rPr kumimoji="0" lang="fr-FR" altLang="fr-FR" sz="1200" b="0" i="1" u="none" strike="noStrike" kern="1200" cap="none" spc="0" normalizeH="0" baseline="0" noProof="0" dirty="0">
                <a:ln>
                  <a:noFill/>
                </a:ln>
                <a:solidFill>
                  <a:srgbClr val="00808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€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altLang="fr-FR" sz="1200" b="0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+mn-cs"/>
              </a:rPr>
              <a:t>Avancement / Date de livraison :                        </a:t>
            </a:r>
            <a:endParaRPr lang="fr-FR" altLang="fr-FR" sz="1200" dirty="0"/>
          </a:p>
        </p:txBody>
      </p:sp>
      <p:pic>
        <p:nvPicPr>
          <p:cNvPr id="4104" name="Image 2" descr="Une image contenant texte, Police, conception&#10;&#10;Description générée automatiquement">
            <a:extLst>
              <a:ext uri="{FF2B5EF4-FFF2-40B4-BE49-F238E27FC236}">
                <a16:creationId xmlns:a16="http://schemas.microsoft.com/office/drawing/2014/main" id="{33F289B1-2A45-648B-D78E-E22BDFBB5C3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4475" y="217488"/>
            <a:ext cx="908050" cy="8445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ZoneTexte 1">
            <a:extLst>
              <a:ext uri="{FF2B5EF4-FFF2-40B4-BE49-F238E27FC236}">
                <a16:creationId xmlns:a16="http://schemas.microsoft.com/office/drawing/2014/main" id="{398DE9F4-A910-4085-8D2F-8918E0CA0D1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3733" y="1838504"/>
            <a:ext cx="6696322" cy="8648521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endParaRPr lang="fr-FR" altLang="fr-FR" sz="1200" dirty="0"/>
          </a:p>
          <a:p>
            <a:r>
              <a:rPr lang="fr-FR" altLang="fr-FR" sz="2000" b="1" i="1" dirty="0">
                <a:solidFill>
                  <a:srgbClr val="008080"/>
                </a:solidFill>
              </a:rPr>
              <a:t>Insérer ICI une ou plusieurs photo du projet</a:t>
            </a:r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  <a:p>
            <a:endParaRPr lang="fr-FR" altLang="fr-FR" sz="1200" dirty="0"/>
          </a:p>
        </p:txBody>
      </p:sp>
    </p:spTree>
    <p:extLst>
      <p:ext uri="{BB962C8B-B14F-4D97-AF65-F5344CB8AC3E}">
        <p14:creationId xmlns:p14="http://schemas.microsoft.com/office/powerpoint/2010/main" val="341453694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3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1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NUM" val="2"/>
</p:tagLst>
</file>

<file path=ppt/theme/theme1.xml><?xml version="1.0" encoding="utf-8"?>
<a:theme xmlns:a="http://schemas.openxmlformats.org/drawingml/2006/main" name="Modèle par défaut">
  <a:themeElements>
    <a:clrScheme name="Modèle par défaut 2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Modèle par défaut">
      <a:majorFont>
        <a:latin typeface="Times New Roman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fr-FR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Modèle par défaut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Modèle par défaut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Modèle par défaut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Thème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218</TotalTime>
  <Words>415</Words>
  <Application>Microsoft Office PowerPoint</Application>
  <PresentationFormat>Personnalisé</PresentationFormat>
  <Paragraphs>209</Paragraphs>
  <Slides>3</Slides>
  <Notes>3</Notes>
  <HiddenSlides>0</HiddenSlides>
  <MMClips>0</MMClips>
  <ScaleCrop>false</ScaleCrop>
  <HeadingPairs>
    <vt:vector size="8" baseType="variant">
      <vt:variant>
        <vt:lpstr>Polices utilisées</vt:lpstr>
      </vt:variant>
      <vt:variant>
        <vt:i4>4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3</vt:i4>
      </vt:variant>
      <vt:variant>
        <vt:lpstr>Diaporamas personnalisés</vt:lpstr>
      </vt:variant>
      <vt:variant>
        <vt:i4>1</vt:i4>
      </vt:variant>
    </vt:vector>
  </HeadingPairs>
  <TitlesOfParts>
    <vt:vector size="9" baseType="lpstr">
      <vt:lpstr>Arial</vt:lpstr>
      <vt:lpstr>Calibri</vt:lpstr>
      <vt:lpstr>Times New Roman</vt:lpstr>
      <vt:lpstr>Wingdings</vt:lpstr>
      <vt:lpstr>Modèle par défaut</vt:lpstr>
      <vt:lpstr>Présentation PowerPoint</vt:lpstr>
      <vt:lpstr>Présentation PowerPoint</vt:lpstr>
      <vt:lpstr>Présentation PowerPoint</vt:lpstr>
      <vt:lpstr>Diaporama personnalisé 1</vt:lpstr>
    </vt:vector>
  </TitlesOfParts>
  <Company>SIEMP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Présentation PowerPoint</dc:title>
  <dc:creator>marie-christine WOLF</dc:creator>
  <cp:lastModifiedBy>BOST Nicolas</cp:lastModifiedBy>
  <cp:revision>422</cp:revision>
  <cp:lastPrinted>2024-03-07T15:09:20Z</cp:lastPrinted>
  <dcterms:created xsi:type="dcterms:W3CDTF">2004-09-20T10:24:30Z</dcterms:created>
  <dcterms:modified xsi:type="dcterms:W3CDTF">2025-07-15T13:57:22Z</dcterms:modified>
  <cp:contentStatus/>
</cp:coreProperties>
</file>